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0080625" cy="6858000"/>
  <p:notesSz cx="6858000" cy="9723438"/>
  <p:defaultTextStyle>
    <a:defPPr>
      <a:defRPr lang="pt-PT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6666FF"/>
    <a:srgbClr val="0066FF"/>
    <a:srgbClr val="6D96D9"/>
    <a:srgbClr val="73ACD3"/>
    <a:srgbClr val="7DC4C9"/>
    <a:srgbClr val="66CCFF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24" autoAdjust="0"/>
  </p:normalViewPr>
  <p:slideViewPr>
    <p:cSldViewPr>
      <p:cViewPr>
        <p:scale>
          <a:sx n="66" d="100"/>
          <a:sy n="66" d="100"/>
        </p:scale>
        <p:origin x="-360" y="-78"/>
      </p:cViewPr>
      <p:guideLst>
        <p:guide orient="horz" pos="2160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650" y="2130425"/>
            <a:ext cx="8569325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12888" y="3886200"/>
            <a:ext cx="705643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38C19-7D40-4D3D-B8DD-AF863F8285D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6E114-FD37-4B80-A9DA-F810124C7CC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6925" y="4406900"/>
            <a:ext cx="856773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96925" y="2906713"/>
            <a:ext cx="856773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FA774-FE8B-462D-9FBF-B0BE2F218D8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504825" y="1600200"/>
            <a:ext cx="44592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116513" y="1600200"/>
            <a:ext cx="44608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D4CC3-DE94-4E19-9C21-5E24EBC68F6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504825" y="1535113"/>
            <a:ext cx="44529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04825" y="2174875"/>
            <a:ext cx="44529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5121275" y="1535113"/>
            <a:ext cx="44561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5121275" y="2174875"/>
            <a:ext cx="44561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15F49-B324-4BC4-BEC0-2D22D78173E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3E8E4-34D1-491D-82C4-B06E9D44DB7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CA478-D229-4B85-BF9D-3DD5DCD8983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4825" y="273050"/>
            <a:ext cx="331628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41763" y="273050"/>
            <a:ext cx="56356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04825" y="1435100"/>
            <a:ext cx="331628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78A9-6508-4C95-AB1F-9A19D789B13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6438" y="4800600"/>
            <a:ext cx="604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976438" y="612775"/>
            <a:ext cx="604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976438" y="5367338"/>
            <a:ext cx="604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8AE88-FE78-44AF-BBED-FAF4A9B1ADB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EC229-D4BA-4FCF-ADA0-421C8A8D4D8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10438" y="274638"/>
            <a:ext cx="226695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504825" y="274638"/>
            <a:ext cx="6653213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53AE8-162C-49FD-AEDD-711F0E4A00D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4825" y="274638"/>
            <a:ext cx="90725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825" y="1600200"/>
            <a:ext cx="90725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825" y="6245225"/>
            <a:ext cx="23510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875" y="6245225"/>
            <a:ext cx="31908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713" y="6245225"/>
            <a:ext cx="23526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8B12A8F1-4BC8-461B-8F77-CAB87ADBF2F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Rectangle 43"/>
          <p:cNvSpPr>
            <a:spLocks noChangeArrowheads="1"/>
          </p:cNvSpPr>
          <p:nvPr/>
        </p:nvSpPr>
        <p:spPr bwMode="auto">
          <a:xfrm>
            <a:off x="7344568" y="4581128"/>
            <a:ext cx="2520280" cy="2088232"/>
          </a:xfrm>
          <a:prstGeom prst="rect">
            <a:avLst/>
          </a:prstGeom>
          <a:solidFill>
            <a:srgbClr val="FFFFFF"/>
          </a:solidFill>
          <a:ln w="57150" cmpd="thickThin" algn="ctr">
            <a:solidFill>
              <a:schemeClr val="accent2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>
              <a:defRPr/>
            </a:pPr>
            <a:endParaRPr lang="pt-PT"/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3735388" y="2063750"/>
            <a:ext cx="1938337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PT"/>
          </a:p>
        </p:txBody>
      </p:sp>
      <p:sp>
        <p:nvSpPr>
          <p:cNvPr id="1030" name="WordArt 21"/>
          <p:cNvSpPr>
            <a:spLocks noChangeArrowheads="1" noChangeShapeType="1" noTextEdit="1"/>
          </p:cNvSpPr>
          <p:nvPr/>
        </p:nvSpPr>
        <p:spPr bwMode="auto">
          <a:xfrm>
            <a:off x="7560592" y="3861048"/>
            <a:ext cx="2088232" cy="2879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pt-PT" sz="2000" kern="10" dirty="0" smtClean="0">
                <a:ln w="15875">
                  <a:solidFill>
                    <a:srgbClr val="000080"/>
                  </a:solidFill>
                  <a:round/>
                  <a:headEnd/>
                  <a:tailEnd/>
                </a:ln>
                <a:noFill/>
                <a:latin typeface="Arial"/>
                <a:cs typeface="Arial"/>
              </a:rPr>
              <a:t> </a:t>
            </a:r>
            <a:r>
              <a:rPr lang="pt-PT" sz="2000" kern="10" dirty="0" smtClean="0">
                <a:ln w="15875">
                  <a:solidFill>
                    <a:srgbClr val="000080"/>
                  </a:solidFill>
                  <a:round/>
                  <a:headEnd/>
                  <a:tailEnd/>
                </a:ln>
                <a:noFill/>
                <a:latin typeface="Arial"/>
                <a:cs typeface="Arial"/>
              </a:rPr>
              <a:t>CENTRO </a:t>
            </a:r>
            <a:r>
              <a:rPr lang="pt-PT" sz="2000" kern="10" dirty="0">
                <a:ln w="15875">
                  <a:solidFill>
                    <a:srgbClr val="000080"/>
                  </a:solidFill>
                  <a:round/>
                  <a:headEnd/>
                  <a:tailEnd/>
                </a:ln>
                <a:noFill/>
                <a:latin typeface="Arial"/>
                <a:cs typeface="Arial"/>
              </a:rPr>
              <a:t>CATEQUÉTICO</a:t>
            </a:r>
          </a:p>
        </p:txBody>
      </p:sp>
      <p:sp>
        <p:nvSpPr>
          <p:cNvPr id="1031" name="Rectangle 23"/>
          <p:cNvSpPr>
            <a:spLocks noChangeArrowheads="1"/>
          </p:cNvSpPr>
          <p:nvPr/>
        </p:nvSpPr>
        <p:spPr bwMode="auto">
          <a:xfrm>
            <a:off x="7416576" y="4149080"/>
            <a:ext cx="24482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pt-PT" b="1" dirty="0"/>
              <a:t>21 a 28 de Agosto de 2011 </a:t>
            </a:r>
          </a:p>
        </p:txBody>
      </p:sp>
      <p:sp>
        <p:nvSpPr>
          <p:cNvPr id="1032" name="Rectangle 24"/>
          <p:cNvSpPr>
            <a:spLocks noChangeArrowheads="1"/>
          </p:cNvSpPr>
          <p:nvPr/>
        </p:nvSpPr>
        <p:spPr bwMode="auto">
          <a:xfrm>
            <a:off x="7344568" y="4653136"/>
            <a:ext cx="2448025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pt-PT" sz="1200" b="1" dirty="0"/>
              <a:t>Missionárias Reparadoras</a:t>
            </a:r>
            <a:endParaRPr lang="pt-PT" sz="1200" dirty="0"/>
          </a:p>
          <a:p>
            <a:r>
              <a:rPr lang="pt-PT" sz="1200" b="1" dirty="0"/>
              <a:t>do Sagrado Coração de Jesus</a:t>
            </a:r>
          </a:p>
          <a:p>
            <a:endParaRPr lang="pt-PT" sz="800" dirty="0"/>
          </a:p>
          <a:p>
            <a:r>
              <a:rPr lang="pt-PT" sz="1200" dirty="0"/>
              <a:t>Centro Catequético </a:t>
            </a:r>
          </a:p>
          <a:p>
            <a:r>
              <a:rPr lang="pt-PT" sz="1200" dirty="0"/>
              <a:t>de Nossa  Senhora  de Fátima</a:t>
            </a:r>
          </a:p>
          <a:p>
            <a:endParaRPr lang="pt-PT" sz="800" dirty="0"/>
          </a:p>
          <a:p>
            <a:r>
              <a:rPr lang="pt-PT" sz="1200" dirty="0"/>
              <a:t>Av. Beato Nuno, 129</a:t>
            </a:r>
          </a:p>
          <a:p>
            <a:r>
              <a:rPr lang="pt-PT" sz="1200" dirty="0"/>
              <a:t>2495 – 401 FÁTIMA</a:t>
            </a:r>
          </a:p>
          <a:p>
            <a:endParaRPr lang="pt-PT" sz="800" dirty="0"/>
          </a:p>
          <a:p>
            <a:r>
              <a:rPr lang="pt-PT" sz="1000" dirty="0" err="1"/>
              <a:t>Tel.</a:t>
            </a:r>
            <a:r>
              <a:rPr lang="pt-PT" sz="1000" dirty="0"/>
              <a:t> 249 531 276  Fax 249 531 583</a:t>
            </a:r>
            <a:r>
              <a:rPr lang="pt-PT" sz="1200" dirty="0"/>
              <a:t> </a:t>
            </a:r>
          </a:p>
          <a:p>
            <a:r>
              <a:rPr lang="pt-PT" sz="1000" dirty="0"/>
              <a:t>Email: </a:t>
            </a:r>
            <a:r>
              <a:rPr lang="pt-PT" sz="1000" dirty="0" err="1"/>
              <a:t>centcatmrscj@sapo.pt</a:t>
            </a:r>
            <a:endParaRPr lang="pt-PT" sz="1000" dirty="0"/>
          </a:p>
        </p:txBody>
      </p:sp>
      <p:sp>
        <p:nvSpPr>
          <p:cNvPr id="1033" name="Rectangle 25"/>
          <p:cNvSpPr>
            <a:spLocks noChangeArrowheads="1"/>
          </p:cNvSpPr>
          <p:nvPr/>
        </p:nvSpPr>
        <p:spPr bwMode="auto">
          <a:xfrm>
            <a:off x="3816176" y="1340768"/>
            <a:ext cx="260956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Tx/>
              <a:buChar char="•"/>
              <a:tabLst>
                <a:tab pos="228600" algn="l"/>
              </a:tabLst>
            </a:pPr>
            <a:r>
              <a:rPr lang="pt-PT" sz="1200" dirty="0"/>
              <a:t> Bíblia</a:t>
            </a:r>
          </a:p>
          <a:p>
            <a:pPr algn="just">
              <a:buFontTx/>
              <a:buChar char="•"/>
              <a:tabLst>
                <a:tab pos="228600" algn="l"/>
              </a:tabLst>
            </a:pPr>
            <a:r>
              <a:rPr lang="pt-PT" sz="1200" dirty="0"/>
              <a:t> Guia do Catequista e Catecismo</a:t>
            </a:r>
          </a:p>
          <a:p>
            <a:pPr algn="just">
              <a:buFontTx/>
              <a:buChar char="•"/>
              <a:tabLst>
                <a:tab pos="228600" algn="l"/>
              </a:tabLst>
            </a:pPr>
            <a:r>
              <a:rPr lang="pt-PT" sz="1200" dirty="0"/>
              <a:t> Instrumento musical que utilize</a:t>
            </a:r>
          </a:p>
          <a:p>
            <a:pPr algn="just">
              <a:buFontTx/>
              <a:buChar char="•"/>
              <a:tabLst>
                <a:tab pos="228600" algn="l"/>
              </a:tabLst>
            </a:pPr>
            <a:r>
              <a:rPr lang="pt-PT" sz="1200" dirty="0"/>
              <a:t> Apontamentos a adquirir no </a:t>
            </a:r>
            <a:r>
              <a:rPr lang="pt-PT" sz="1200" dirty="0" smtClean="0"/>
              <a:t>Curso</a:t>
            </a:r>
            <a:endParaRPr lang="pt-PT" sz="1200" dirty="0"/>
          </a:p>
        </p:txBody>
      </p:sp>
      <p:sp>
        <p:nvSpPr>
          <p:cNvPr id="1034" name="Rectangle 26"/>
          <p:cNvSpPr>
            <a:spLocks noChangeArrowheads="1"/>
          </p:cNvSpPr>
          <p:nvPr/>
        </p:nvSpPr>
        <p:spPr bwMode="auto">
          <a:xfrm>
            <a:off x="3744168" y="4200763"/>
            <a:ext cx="2879725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228600" algn="l"/>
              </a:tabLst>
            </a:pPr>
            <a:r>
              <a:rPr lang="pt-PT" sz="1200" dirty="0"/>
              <a:t>Local: Centro Catequético – Fátima</a:t>
            </a:r>
          </a:p>
          <a:p>
            <a:pPr algn="just">
              <a:tabLst>
                <a:tab pos="228600" algn="l"/>
              </a:tabLst>
            </a:pPr>
            <a:r>
              <a:rPr lang="pt-PT" sz="1200" dirty="0"/>
              <a:t>Data: </a:t>
            </a:r>
            <a:r>
              <a:rPr lang="pt-PT" sz="1200" dirty="0" smtClean="0"/>
              <a:t>21 </a:t>
            </a:r>
            <a:r>
              <a:rPr lang="pt-PT" sz="1200" dirty="0"/>
              <a:t>(17h) a </a:t>
            </a:r>
            <a:r>
              <a:rPr lang="pt-PT" sz="1200" dirty="0" smtClean="0"/>
              <a:t>28 </a:t>
            </a:r>
            <a:r>
              <a:rPr lang="pt-PT" sz="1200" dirty="0"/>
              <a:t>(15h) de Agosto</a:t>
            </a:r>
          </a:p>
          <a:p>
            <a:pPr algn="l">
              <a:tabLst>
                <a:tab pos="228600" algn="l"/>
              </a:tabLst>
            </a:pPr>
            <a:endParaRPr lang="pt-PT" sz="800" dirty="0" smtClean="0"/>
          </a:p>
          <a:p>
            <a:pPr algn="l">
              <a:tabLst>
                <a:tab pos="228600" algn="l"/>
              </a:tabLst>
            </a:pPr>
            <a:r>
              <a:rPr lang="pt-PT" sz="1200" dirty="0" smtClean="0"/>
              <a:t>Inscrição</a:t>
            </a:r>
            <a:r>
              <a:rPr lang="pt-PT" sz="1200" dirty="0"/>
              <a:t>: até 10 de </a:t>
            </a:r>
            <a:r>
              <a:rPr lang="pt-PT" sz="1200" dirty="0" smtClean="0"/>
              <a:t>Julho - </a:t>
            </a:r>
            <a:r>
              <a:rPr lang="pt-PT" sz="1200" dirty="0"/>
              <a:t>25,00 € </a:t>
            </a:r>
          </a:p>
          <a:p>
            <a:pPr algn="l">
              <a:tabLst>
                <a:tab pos="228600" algn="l"/>
              </a:tabLst>
            </a:pPr>
            <a:endParaRPr lang="pt-PT" sz="800" dirty="0"/>
          </a:p>
          <a:p>
            <a:pPr algn="l">
              <a:tabLst>
                <a:tab pos="228600" algn="l"/>
              </a:tabLst>
            </a:pPr>
            <a:r>
              <a:rPr lang="pt-PT" sz="1200" dirty="0">
                <a:sym typeface="Wingdings" pitchFamily="2" charset="2"/>
              </a:rPr>
              <a:t> </a:t>
            </a:r>
            <a:r>
              <a:rPr lang="pt-PT" sz="1200" dirty="0"/>
              <a:t>Alojamento e refeições no Centro Catequético – Preço de uma diária:</a:t>
            </a:r>
          </a:p>
          <a:p>
            <a:pPr algn="just">
              <a:tabLst>
                <a:tab pos="228600" algn="l"/>
              </a:tabLst>
            </a:pPr>
            <a:endParaRPr lang="pt-PT" sz="800" dirty="0"/>
          </a:p>
          <a:p>
            <a:pPr algn="l">
              <a:tabLst>
                <a:tab pos="228600" algn="l"/>
              </a:tabLst>
            </a:pPr>
            <a:r>
              <a:rPr lang="pt-PT" sz="1200" dirty="0"/>
              <a:t>Quarto individual : </a:t>
            </a:r>
            <a:r>
              <a:rPr lang="pt-PT" sz="1200" dirty="0" smtClean="0"/>
              <a:t>32,00 </a:t>
            </a:r>
            <a:r>
              <a:rPr lang="pt-PT" sz="1200" dirty="0"/>
              <a:t>€ </a:t>
            </a:r>
          </a:p>
          <a:p>
            <a:pPr algn="l">
              <a:tabLst>
                <a:tab pos="228600" algn="l"/>
              </a:tabLst>
            </a:pPr>
            <a:r>
              <a:rPr lang="pt-PT" sz="1200" dirty="0"/>
              <a:t>Quarto </a:t>
            </a:r>
            <a:r>
              <a:rPr lang="pt-PT" sz="1200" dirty="0" smtClean="0"/>
              <a:t>duplo  ou de casal: 27,50 </a:t>
            </a:r>
            <a:r>
              <a:rPr lang="pt-PT" sz="1200" dirty="0"/>
              <a:t>€  </a:t>
            </a:r>
          </a:p>
          <a:p>
            <a:pPr algn="l">
              <a:tabLst>
                <a:tab pos="228600" algn="l"/>
              </a:tabLst>
            </a:pPr>
            <a:endParaRPr lang="pt-PT" sz="800" dirty="0"/>
          </a:p>
          <a:p>
            <a:pPr algn="l">
              <a:tabLst>
                <a:tab pos="228600" algn="l"/>
              </a:tabLst>
            </a:pPr>
            <a:r>
              <a:rPr lang="pt-PT" sz="1200" u="sng" dirty="0"/>
              <a:t>O Curso compreende sete diárias </a:t>
            </a:r>
          </a:p>
          <a:p>
            <a:pPr>
              <a:tabLst>
                <a:tab pos="228600" algn="l"/>
              </a:tabLst>
            </a:pPr>
            <a:endParaRPr lang="pt-PT" sz="1000" b="1" i="1" u="sng" dirty="0" smtClean="0"/>
          </a:p>
          <a:p>
            <a:pPr>
              <a:tabLst>
                <a:tab pos="228600" algn="l"/>
              </a:tabLst>
            </a:pPr>
            <a:endParaRPr lang="pt-PT" sz="1000" b="1" i="1" u="sng" dirty="0"/>
          </a:p>
        </p:txBody>
      </p:sp>
      <p:sp>
        <p:nvSpPr>
          <p:cNvPr id="1036" name="Rectangle 29"/>
          <p:cNvSpPr>
            <a:spLocks noChangeArrowheads="1"/>
          </p:cNvSpPr>
          <p:nvPr/>
        </p:nvSpPr>
        <p:spPr bwMode="auto">
          <a:xfrm>
            <a:off x="431800" y="476672"/>
            <a:ext cx="2546350" cy="1724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pt-PT" sz="1200" dirty="0">
                <a:cs typeface="Times New Roman" pitchFamily="18" charset="0"/>
              </a:rPr>
              <a:t>“A  Igreja é convidada </a:t>
            </a:r>
          </a:p>
          <a:p>
            <a:pPr algn="just"/>
            <a:r>
              <a:rPr lang="pt-PT" sz="1200" dirty="0">
                <a:cs typeface="Times New Roman" pitchFamily="18" charset="0"/>
              </a:rPr>
              <a:t>por Deus e pelos acontecimentos, </a:t>
            </a:r>
          </a:p>
          <a:p>
            <a:pPr algn="just"/>
            <a:r>
              <a:rPr lang="pt-PT" sz="1200" dirty="0">
                <a:cs typeface="Times New Roman" pitchFamily="18" charset="0"/>
              </a:rPr>
              <a:t>que também são apelos de Deus, </a:t>
            </a:r>
          </a:p>
          <a:p>
            <a:pPr algn="just"/>
            <a:r>
              <a:rPr lang="pt-PT" sz="1200" dirty="0">
                <a:cs typeface="Times New Roman" pitchFamily="18" charset="0"/>
              </a:rPr>
              <a:t>a renovar a sua confiança </a:t>
            </a:r>
          </a:p>
          <a:p>
            <a:pPr algn="just"/>
            <a:r>
              <a:rPr lang="pt-PT" sz="1200" dirty="0">
                <a:cs typeface="Times New Roman" pitchFamily="18" charset="0"/>
              </a:rPr>
              <a:t>na actividade </a:t>
            </a:r>
            <a:r>
              <a:rPr lang="pt-PT" sz="1200" dirty="0" err="1">
                <a:cs typeface="Times New Roman" pitchFamily="18" charset="0"/>
              </a:rPr>
              <a:t>catequética</a:t>
            </a:r>
            <a:r>
              <a:rPr lang="pt-PT" sz="1200" dirty="0">
                <a:cs typeface="Times New Roman" pitchFamily="18" charset="0"/>
              </a:rPr>
              <a:t>, </a:t>
            </a:r>
          </a:p>
          <a:p>
            <a:pPr algn="just"/>
            <a:r>
              <a:rPr lang="pt-PT" sz="1200" dirty="0">
                <a:cs typeface="Times New Roman" pitchFamily="18" charset="0"/>
              </a:rPr>
              <a:t>como tarefa verdadeiramente </a:t>
            </a:r>
          </a:p>
          <a:p>
            <a:pPr algn="just"/>
            <a:r>
              <a:rPr lang="pt-PT" sz="1200" dirty="0">
                <a:cs typeface="Times New Roman" pitchFamily="18" charset="0"/>
              </a:rPr>
              <a:t>primordial da sua missão”</a:t>
            </a:r>
            <a:r>
              <a:rPr lang="pt-PT" dirty="0">
                <a:cs typeface="Times New Roman" pitchFamily="18" charset="0"/>
              </a:rPr>
              <a:t> </a:t>
            </a:r>
            <a:r>
              <a:rPr lang="pt-PT" sz="1000" dirty="0" smtClean="0">
                <a:cs typeface="Times New Roman" pitchFamily="18" charset="0"/>
              </a:rPr>
              <a:t>(</a:t>
            </a:r>
            <a:r>
              <a:rPr lang="pt-PT" sz="1000" dirty="0">
                <a:cs typeface="Times New Roman" pitchFamily="18" charset="0"/>
              </a:rPr>
              <a:t>CT 15</a:t>
            </a:r>
            <a:r>
              <a:rPr lang="pt-PT" dirty="0" smtClean="0">
                <a:cs typeface="Times New Roman" pitchFamily="18" charset="0"/>
              </a:rPr>
              <a:t>)</a:t>
            </a:r>
            <a:endParaRPr lang="pt-PT" dirty="0"/>
          </a:p>
          <a:p>
            <a:pPr algn="just" eaLnBrk="0" hangingPunct="0"/>
            <a:endParaRPr lang="pt-PT" sz="2000" dirty="0"/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-2214563" y="4398963"/>
            <a:ext cx="184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07763" dir="18900000" algn="ctr" rotWithShape="0">
              <a:srgbClr val="333333">
                <a:alpha val="50000"/>
              </a:srgbClr>
            </a:outerShdw>
          </a:effectLst>
        </p:spPr>
        <p:txBody>
          <a:bodyPr wrap="none" anchor="ctr">
            <a:spAutoFit/>
          </a:bodyPr>
          <a:lstStyle/>
          <a:p>
            <a:pPr algn="l">
              <a:defRPr/>
            </a:pPr>
            <a:endParaRPr lang="pt-PT" sz="1800"/>
          </a:p>
        </p:txBody>
      </p:sp>
      <p:sp>
        <p:nvSpPr>
          <p:cNvPr id="1038" name="Rectangle 41"/>
          <p:cNvSpPr>
            <a:spLocks noChangeArrowheads="1"/>
          </p:cNvSpPr>
          <p:nvPr/>
        </p:nvSpPr>
        <p:spPr bwMode="auto">
          <a:xfrm>
            <a:off x="287784" y="4365104"/>
            <a:ext cx="2532856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pt-PT" sz="1200" dirty="0">
              <a:cs typeface="Times New Roman" pitchFamily="18" charset="0"/>
            </a:endParaRPr>
          </a:p>
          <a:p>
            <a:pPr algn="just" eaLnBrk="0" hangingPunct="0"/>
            <a:r>
              <a:rPr lang="pt-PT" sz="1200" dirty="0">
                <a:cs typeface="Times New Roman" pitchFamily="18" charset="0"/>
              </a:rPr>
              <a:t>A  Igreja “deve considerar </a:t>
            </a:r>
            <a:r>
              <a:rPr lang="pt-PT" sz="1200" dirty="0" smtClean="0">
                <a:cs typeface="Times New Roman" pitchFamily="18" charset="0"/>
              </a:rPr>
              <a:t> como </a:t>
            </a:r>
            <a:r>
              <a:rPr lang="pt-PT" sz="1200" dirty="0">
                <a:cs typeface="Times New Roman" pitchFamily="18" charset="0"/>
              </a:rPr>
              <a:t>tarefa prioritária </a:t>
            </a:r>
            <a:r>
              <a:rPr lang="pt-PT" sz="1200" dirty="0" smtClean="0">
                <a:cs typeface="Times New Roman" pitchFamily="18" charset="0"/>
              </a:rPr>
              <a:t> a </a:t>
            </a:r>
            <a:r>
              <a:rPr lang="pt-PT" sz="1200" dirty="0">
                <a:cs typeface="Times New Roman" pitchFamily="18" charset="0"/>
              </a:rPr>
              <a:t>formação </a:t>
            </a:r>
            <a:r>
              <a:rPr lang="pt-PT" sz="1200" dirty="0" smtClean="0">
                <a:cs typeface="Times New Roman" pitchFamily="18" charset="0"/>
              </a:rPr>
              <a:t>de</a:t>
            </a:r>
          </a:p>
          <a:p>
            <a:pPr algn="just" eaLnBrk="0" hangingPunct="0"/>
            <a:r>
              <a:rPr lang="pt-PT" sz="1200" dirty="0" smtClean="0">
                <a:cs typeface="Times New Roman" pitchFamily="18" charset="0"/>
              </a:rPr>
              <a:t>catequistas  com </a:t>
            </a:r>
            <a:r>
              <a:rPr lang="pt-PT" sz="1200" dirty="0">
                <a:cs typeface="Times New Roman" pitchFamily="18" charset="0"/>
              </a:rPr>
              <a:t>uma fé profunda” </a:t>
            </a:r>
            <a:r>
              <a:rPr lang="pt-PT" sz="1200" dirty="0" smtClean="0">
                <a:cs typeface="Times New Roman" pitchFamily="18" charset="0"/>
              </a:rPr>
              <a:t>e terá </a:t>
            </a:r>
            <a:r>
              <a:rPr lang="pt-PT" sz="1200" dirty="0">
                <a:cs typeface="Times New Roman" pitchFamily="18" charset="0"/>
              </a:rPr>
              <a:t>de formar </a:t>
            </a:r>
            <a:r>
              <a:rPr lang="pt-PT" sz="1200" dirty="0" smtClean="0">
                <a:cs typeface="Times New Roman" pitchFamily="18" charset="0"/>
              </a:rPr>
              <a:t> catequistas </a:t>
            </a:r>
            <a:r>
              <a:rPr lang="pt-PT" sz="1200" dirty="0">
                <a:cs typeface="Times New Roman" pitchFamily="18" charset="0"/>
              </a:rPr>
              <a:t>para todos os destinatários </a:t>
            </a:r>
            <a:r>
              <a:rPr lang="pt-PT" sz="1200" dirty="0" smtClean="0">
                <a:cs typeface="Times New Roman" pitchFamily="18" charset="0"/>
              </a:rPr>
              <a:t> que </a:t>
            </a:r>
            <a:r>
              <a:rPr lang="pt-PT" sz="1200" dirty="0">
                <a:cs typeface="Times New Roman" pitchFamily="18" charset="0"/>
              </a:rPr>
              <a:t>foram e continuam a ser: </a:t>
            </a:r>
            <a:r>
              <a:rPr lang="pt-PT" sz="1200" dirty="0" smtClean="0">
                <a:cs typeface="Times New Roman" pitchFamily="18" charset="0"/>
              </a:rPr>
              <a:t> “</a:t>
            </a:r>
            <a:r>
              <a:rPr lang="pt-PT" sz="1200" dirty="0">
                <a:cs typeface="Times New Roman" pitchFamily="18" charset="0"/>
              </a:rPr>
              <a:t>as crianças, os adolescentes, </a:t>
            </a:r>
            <a:r>
              <a:rPr lang="pt-PT" sz="1200" dirty="0" smtClean="0">
                <a:cs typeface="Times New Roman" pitchFamily="18" charset="0"/>
              </a:rPr>
              <a:t> os </a:t>
            </a:r>
            <a:r>
              <a:rPr lang="pt-PT" sz="1200" dirty="0">
                <a:cs typeface="Times New Roman" pitchFamily="18" charset="0"/>
              </a:rPr>
              <a:t>jovens e </a:t>
            </a:r>
            <a:r>
              <a:rPr lang="pt-PT" sz="1200" dirty="0" smtClean="0">
                <a:cs typeface="Times New Roman" pitchFamily="18" charset="0"/>
              </a:rPr>
              <a:t>os adultos” </a:t>
            </a:r>
            <a:r>
              <a:rPr lang="pt-PT" sz="900" dirty="0" smtClean="0">
                <a:cs typeface="Times New Roman" pitchFamily="18" charset="0"/>
              </a:rPr>
              <a:t>(</a:t>
            </a:r>
            <a:r>
              <a:rPr lang="pt-PT" sz="1200" dirty="0">
                <a:cs typeface="Times New Roman" pitchFamily="18" charset="0"/>
              </a:rPr>
              <a:t>DGC 33)</a:t>
            </a:r>
            <a:endParaRPr lang="pt-PT" sz="1200" dirty="0"/>
          </a:p>
        </p:txBody>
      </p:sp>
      <p:sp>
        <p:nvSpPr>
          <p:cNvPr id="1039" name="WordArt 44"/>
          <p:cNvSpPr>
            <a:spLocks noChangeArrowheads="1" noChangeShapeType="1" noTextEdit="1"/>
          </p:cNvSpPr>
          <p:nvPr/>
        </p:nvSpPr>
        <p:spPr bwMode="auto">
          <a:xfrm>
            <a:off x="7488584" y="476672"/>
            <a:ext cx="2376734" cy="252028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240062"/>
              </a:avLst>
            </a:prstTxWarp>
          </a:bodyPr>
          <a:lstStyle/>
          <a:p>
            <a:r>
              <a:rPr lang="pt-PT" sz="1800" kern="10" dirty="0">
                <a:ln w="9525">
                  <a:solidFill>
                    <a:srgbClr val="6699FF"/>
                  </a:solidFill>
                  <a:round/>
                  <a:headEnd/>
                  <a:tailEnd/>
                </a:ln>
                <a:solidFill>
                  <a:srgbClr val="6977DD"/>
                </a:solidFill>
                <a:latin typeface="Arial Black"/>
              </a:rPr>
              <a:t>FORMAÇÃO DE CATEQUISTAS</a:t>
            </a:r>
          </a:p>
        </p:txBody>
      </p:sp>
      <p:sp>
        <p:nvSpPr>
          <p:cNvPr id="1041" name="WordArt 46"/>
          <p:cNvSpPr>
            <a:spLocks noChangeArrowheads="1" noChangeShapeType="1" noTextEdit="1"/>
          </p:cNvSpPr>
          <p:nvPr/>
        </p:nvSpPr>
        <p:spPr bwMode="auto">
          <a:xfrm>
            <a:off x="7704608" y="3212976"/>
            <a:ext cx="1847850" cy="314325"/>
          </a:xfrm>
          <a:prstGeom prst="rect">
            <a:avLst/>
          </a:prstGeom>
        </p:spPr>
        <p:txBody>
          <a:bodyPr wrap="none" fromWordArt="1">
            <a:prstTxWarp prst="textTriangleInverted">
              <a:avLst>
                <a:gd name="adj" fmla="val 50000"/>
              </a:avLst>
            </a:prstTxWarp>
          </a:bodyPr>
          <a:lstStyle/>
          <a:p>
            <a:r>
              <a:rPr lang="pt-PT" sz="1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FF"/>
                </a:solidFill>
                <a:latin typeface="Arial Black"/>
              </a:rPr>
              <a:t>CURSO GERAL</a:t>
            </a: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4320232" y="332656"/>
            <a:ext cx="1550988" cy="864096"/>
          </a:xfrm>
          <a:prstGeom prst="downArrowCallout">
            <a:avLst>
              <a:gd name="adj1" fmla="val 34836"/>
              <a:gd name="adj2" fmla="val 46525"/>
              <a:gd name="adj3" fmla="val 26162"/>
              <a:gd name="adj4" fmla="val 60465"/>
            </a:avLst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71842" dir="18900000" algn="ctr" rotWithShape="0">
              <a:srgbClr val="9900FF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pt-PT" b="1" dirty="0" smtClean="0"/>
              <a:t>MATERIAL</a:t>
            </a:r>
          </a:p>
          <a:p>
            <a:pPr>
              <a:defRPr/>
            </a:pPr>
            <a:r>
              <a:rPr lang="pt-PT" b="1" dirty="0" smtClean="0"/>
              <a:t>NECESSÁRIO</a:t>
            </a:r>
            <a:endParaRPr lang="pt-PT" sz="1800" dirty="0"/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4320232" y="2996952"/>
            <a:ext cx="1550988" cy="1008112"/>
          </a:xfrm>
          <a:prstGeom prst="downArrowCallout">
            <a:avLst>
              <a:gd name="adj1" fmla="val 34836"/>
              <a:gd name="adj2" fmla="val 46525"/>
              <a:gd name="adj3" fmla="val 26162"/>
              <a:gd name="adj4" fmla="val 60465"/>
            </a:avLst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71842" dir="18900000" algn="ctr" rotWithShape="0">
              <a:srgbClr val="9900FF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pt-PT" sz="1200" b="1" dirty="0" smtClean="0"/>
              <a:t>LOCAL - DATA</a:t>
            </a:r>
          </a:p>
          <a:p>
            <a:pPr>
              <a:defRPr/>
            </a:pPr>
            <a:r>
              <a:rPr lang="pt-PT" sz="1200" b="1" dirty="0" smtClean="0"/>
              <a:t>INSCRIÇÃO</a:t>
            </a:r>
          </a:p>
          <a:p>
            <a:pPr>
              <a:defRPr/>
            </a:pPr>
            <a:r>
              <a:rPr lang="pt-PT" sz="1200" b="1" dirty="0" smtClean="0"/>
              <a:t>ALOJAMENTO</a:t>
            </a:r>
            <a:endParaRPr lang="pt-PT" b="1" dirty="0" smtClean="0"/>
          </a:p>
        </p:txBody>
      </p:sp>
      <p:pic>
        <p:nvPicPr>
          <p:cNvPr id="20" name="Picture 2" descr="C:\Users\Geral\Pictures\caminhar 2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7560592" y="548680"/>
            <a:ext cx="2232248" cy="2520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791840" y="2636912"/>
          <a:ext cx="1458642" cy="1441004"/>
        </p:xfrm>
        <a:graphic>
          <a:graphicData uri="http://schemas.openxmlformats.org/presentationml/2006/ole">
            <p:oleObj spid="_x0000_s1027" name="Imagem" r:id="rId4" imgW="2328480" imgH="5565188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4464248" y="188640"/>
            <a:ext cx="1550988" cy="649287"/>
          </a:xfrm>
          <a:prstGeom prst="downArrowCallout">
            <a:avLst>
              <a:gd name="adj1" fmla="val 34836"/>
              <a:gd name="adj2" fmla="val 46525"/>
              <a:gd name="adj3" fmla="val 26162"/>
              <a:gd name="adj4" fmla="val 51833"/>
            </a:avLst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71842" dir="18900000" algn="ctr" rotWithShape="0">
              <a:srgbClr val="9900FF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pt-PT" b="1" dirty="0"/>
              <a:t>TEMÁTICA</a:t>
            </a:r>
          </a:p>
          <a:p>
            <a:pPr>
              <a:defRPr/>
            </a:pPr>
            <a:endParaRPr lang="pt-PT" dirty="0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647824" y="188640"/>
            <a:ext cx="2232248" cy="1440160"/>
          </a:xfrm>
          <a:prstGeom prst="downArrowCallout">
            <a:avLst>
              <a:gd name="adj1" fmla="val 29677"/>
              <a:gd name="adj2" fmla="val 44828"/>
              <a:gd name="adj3" fmla="val 19981"/>
              <a:gd name="adj4" fmla="val 66667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0">
                <a:srgbClr val="C4D6EB"/>
              </a:gs>
              <a:gs pos="50000">
                <a:srgbClr val="FFEBFA"/>
              </a:gs>
              <a:gs pos="65000">
                <a:srgbClr val="C4D6EB"/>
              </a:gs>
              <a:gs pos="80001">
                <a:srgbClr val="85C2FF"/>
              </a:gs>
              <a:gs pos="100000">
                <a:srgbClr val="5E9E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71842" dir="18900000" algn="ctr" rotWithShape="0">
              <a:srgbClr val="9900FF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pt-PT" sz="1200" b="1" dirty="0">
                <a:cs typeface="Times New Roman" pitchFamily="18" charset="0"/>
              </a:rPr>
              <a:t>   </a:t>
            </a:r>
            <a:r>
              <a:rPr lang="pt-PT" sz="1600" b="1" dirty="0" smtClean="0">
                <a:cs typeface="Times New Roman" pitchFamily="18" charset="0"/>
              </a:rPr>
              <a:t>CURSO </a:t>
            </a:r>
            <a:r>
              <a:rPr lang="pt-PT" sz="1600" b="1" dirty="0">
                <a:cs typeface="Times New Roman" pitchFamily="18" charset="0"/>
              </a:rPr>
              <a:t>GERAL</a:t>
            </a:r>
            <a:r>
              <a:rPr lang="pt-PT" sz="1200" dirty="0"/>
              <a:t> </a:t>
            </a:r>
          </a:p>
          <a:p>
            <a:pPr>
              <a:defRPr/>
            </a:pPr>
            <a:r>
              <a:rPr lang="pt-PT" sz="1200" dirty="0"/>
              <a:t> </a:t>
            </a:r>
            <a:r>
              <a:rPr lang="pt-PT" sz="1600" b="1" dirty="0">
                <a:cs typeface="Times New Roman" pitchFamily="18" charset="0"/>
              </a:rPr>
              <a:t>DE CATEQUISTAS</a:t>
            </a:r>
          </a:p>
          <a:p>
            <a:pPr>
              <a:defRPr/>
            </a:pPr>
            <a:r>
              <a:rPr lang="pt-PT" sz="1600" b="1" dirty="0">
                <a:cs typeface="Times New Roman" pitchFamily="18" charset="0"/>
              </a:rPr>
              <a:t>INTENSIVO</a:t>
            </a:r>
            <a:endParaRPr lang="pt-PT" sz="1200" dirty="0"/>
          </a:p>
          <a:p>
            <a:pPr algn="l" eaLnBrk="0" hangingPunct="0">
              <a:defRPr/>
            </a:pPr>
            <a:r>
              <a:rPr lang="pt-PT" b="1" dirty="0">
                <a:cs typeface="Times New Roman" pitchFamily="18" charset="0"/>
              </a:rPr>
              <a:t>                </a:t>
            </a:r>
            <a:endParaRPr lang="pt-PT" dirty="0"/>
          </a:p>
          <a:p>
            <a:pPr algn="l" eaLnBrk="0" hangingPunct="0">
              <a:defRPr/>
            </a:pPr>
            <a:endParaRPr lang="pt-PT" sz="1000" dirty="0"/>
          </a:p>
          <a:p>
            <a:pPr algn="l" eaLnBrk="0" hangingPunct="0">
              <a:defRPr/>
            </a:pPr>
            <a:r>
              <a:rPr lang="pt-PT" b="1" dirty="0">
                <a:cs typeface="Times New Roman" pitchFamily="18" charset="0"/>
              </a:rPr>
              <a:t>               </a:t>
            </a: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-382588" y="25400"/>
            <a:ext cx="10080626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39580" rIns="539580" anchor="ctr">
            <a:spAutoFit/>
          </a:bodyPr>
          <a:lstStyle/>
          <a:p>
            <a:endParaRPr lang="pt-PT"/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359792" y="1179523"/>
            <a:ext cx="2952328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 eaLnBrk="0" hangingPunct="0">
              <a:tabLst>
                <a:tab pos="457200" algn="l"/>
              </a:tabLst>
            </a:pPr>
            <a:endParaRPr lang="pt-PT" b="1" dirty="0" smtClean="0">
              <a:solidFill>
                <a:srgbClr val="3333FF"/>
              </a:solidFill>
              <a:cs typeface="Times New Roman" pitchFamily="18" charset="0"/>
            </a:endParaRPr>
          </a:p>
          <a:p>
            <a:pPr algn="l" eaLnBrk="0" hangingPunct="0">
              <a:tabLst>
                <a:tab pos="457200" algn="l"/>
              </a:tabLst>
            </a:pPr>
            <a:endParaRPr lang="pt-PT" b="1" dirty="0" smtClean="0">
              <a:solidFill>
                <a:srgbClr val="3333FF"/>
              </a:solidFill>
              <a:cs typeface="Times New Roman" pitchFamily="18" charset="0"/>
            </a:endParaRPr>
          </a:p>
          <a:p>
            <a:pPr eaLnBrk="0" hangingPunct="0">
              <a:tabLst>
                <a:tab pos="457200" algn="l"/>
              </a:tabLst>
            </a:pPr>
            <a:r>
              <a:rPr lang="pt-PT" b="1" dirty="0" smtClean="0">
                <a:solidFill>
                  <a:srgbClr val="3333FF"/>
                </a:solidFill>
                <a:cs typeface="Times New Roman" pitchFamily="18" charset="0"/>
              </a:rPr>
              <a:t>O </a:t>
            </a:r>
            <a:r>
              <a:rPr lang="pt-PT" b="1" dirty="0">
                <a:solidFill>
                  <a:srgbClr val="3333FF"/>
                </a:solidFill>
                <a:cs typeface="Times New Roman" pitchFamily="18" charset="0"/>
              </a:rPr>
              <a:t>Curso Geral é considerado </a:t>
            </a:r>
          </a:p>
          <a:p>
            <a:pPr eaLnBrk="0" hangingPunct="0">
              <a:tabLst>
                <a:tab pos="457200" algn="l"/>
              </a:tabLst>
            </a:pPr>
            <a:r>
              <a:rPr lang="pt-PT" b="1" dirty="0">
                <a:solidFill>
                  <a:srgbClr val="3333FF"/>
                </a:solidFill>
                <a:cs typeface="Times New Roman" pitchFamily="18" charset="0"/>
              </a:rPr>
              <a:t>formação fundamental </a:t>
            </a:r>
            <a:endParaRPr lang="pt-PT" b="1" dirty="0" smtClean="0">
              <a:solidFill>
                <a:srgbClr val="3333FF"/>
              </a:solidFill>
              <a:cs typeface="Times New Roman" pitchFamily="18" charset="0"/>
            </a:endParaRPr>
          </a:p>
          <a:p>
            <a:pPr eaLnBrk="0" hangingPunct="0">
              <a:tabLst>
                <a:tab pos="457200" algn="l"/>
              </a:tabLst>
            </a:pPr>
            <a:r>
              <a:rPr lang="pt-PT" b="1" dirty="0" smtClean="0">
                <a:solidFill>
                  <a:srgbClr val="3333FF"/>
                </a:solidFill>
                <a:cs typeface="Times New Roman" pitchFamily="18" charset="0"/>
              </a:rPr>
              <a:t>para todos </a:t>
            </a:r>
            <a:r>
              <a:rPr lang="pt-PT" b="1" dirty="0">
                <a:solidFill>
                  <a:srgbClr val="3333FF"/>
                </a:solidFill>
                <a:cs typeface="Times New Roman" pitchFamily="18" charset="0"/>
              </a:rPr>
              <a:t>os catequistas.</a:t>
            </a:r>
          </a:p>
          <a:p>
            <a:pPr algn="l" eaLnBrk="0" hangingPunct="0">
              <a:tabLst>
                <a:tab pos="457200" algn="l"/>
              </a:tabLst>
            </a:pPr>
            <a:endParaRPr lang="pt-PT" sz="1000" b="1" dirty="0"/>
          </a:p>
          <a:p>
            <a:pPr algn="l" eaLnBrk="0" hangingPunct="0">
              <a:buFont typeface="Wingdings" pitchFamily="2" charset="2"/>
              <a:buChar char=""/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Destina-se </a:t>
            </a:r>
            <a:r>
              <a:rPr lang="pt-PT" sz="1200" dirty="0">
                <a:cs typeface="Times New Roman" pitchFamily="18" charset="0"/>
              </a:rPr>
              <a:t>a catequistas </a:t>
            </a:r>
            <a:endParaRPr lang="pt-PT" sz="1200" dirty="0" smtClean="0">
              <a:cs typeface="Times New Roman" pitchFamily="18" charset="0"/>
            </a:endParaRPr>
          </a:p>
          <a:p>
            <a:pPr algn="l" eaLnBrk="0" hangingPunct="0"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que  </a:t>
            </a:r>
            <a:r>
              <a:rPr lang="pt-PT" sz="1200" dirty="0">
                <a:cs typeface="Times New Roman" pitchFamily="18" charset="0"/>
              </a:rPr>
              <a:t>tenham concluído </a:t>
            </a:r>
            <a:endParaRPr lang="pt-PT" sz="1200" dirty="0" smtClean="0">
              <a:cs typeface="Times New Roman" pitchFamily="18" charset="0"/>
            </a:endParaRPr>
          </a:p>
          <a:p>
            <a:pPr algn="l" eaLnBrk="0" hangingPunct="0"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o </a:t>
            </a:r>
            <a:r>
              <a:rPr lang="pt-PT" sz="1200" dirty="0">
                <a:cs typeface="Times New Roman" pitchFamily="18" charset="0"/>
              </a:rPr>
              <a:t>Curso de </a:t>
            </a:r>
            <a:r>
              <a:rPr lang="pt-PT" sz="1200" dirty="0" smtClean="0">
                <a:cs typeface="Times New Roman" pitchFamily="18" charset="0"/>
              </a:rPr>
              <a:t>Iniciação </a:t>
            </a:r>
          </a:p>
          <a:p>
            <a:pPr algn="l" eaLnBrk="0" hangingPunct="0"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e </a:t>
            </a:r>
            <a:r>
              <a:rPr lang="pt-PT" sz="1200" dirty="0">
                <a:cs typeface="Times New Roman" pitchFamily="18" charset="0"/>
              </a:rPr>
              <a:t>possuam alguma 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 </a:t>
            </a:r>
            <a:r>
              <a:rPr lang="pt-PT" sz="1200" dirty="0" smtClean="0">
                <a:cs typeface="Times New Roman" pitchFamily="18" charset="0"/>
              </a:rPr>
              <a:t>  </a:t>
            </a:r>
            <a:r>
              <a:rPr lang="pt-PT" sz="1200" dirty="0">
                <a:cs typeface="Times New Roman" pitchFamily="18" charset="0"/>
              </a:rPr>
              <a:t>experiência de catequese</a:t>
            </a:r>
            <a:r>
              <a:rPr lang="pt-PT" sz="1200" dirty="0" smtClean="0">
                <a:cs typeface="Times New Roman" pitchFamily="18" charset="0"/>
              </a:rPr>
              <a:t>.</a:t>
            </a:r>
            <a:endParaRPr lang="pt-PT" sz="1200" dirty="0">
              <a:cs typeface="Times New Roman" pitchFamily="18" charset="0"/>
            </a:endParaRP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endParaRPr lang="pt-PT" sz="800" dirty="0"/>
          </a:p>
          <a:p>
            <a:pPr algn="l" eaLnBrk="0" hangingPunct="0"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  <a:sym typeface="Wingdings"/>
              </a:rPr>
              <a:t> </a:t>
            </a:r>
            <a:r>
              <a:rPr lang="pt-PT" sz="1200" dirty="0" smtClean="0">
                <a:cs typeface="Times New Roman" pitchFamily="18" charset="0"/>
              </a:rPr>
              <a:t>Este </a:t>
            </a:r>
            <a:r>
              <a:rPr lang="pt-PT" sz="1200" dirty="0">
                <a:cs typeface="Times New Roman" pitchFamily="18" charset="0"/>
              </a:rPr>
              <a:t>Curso é </a:t>
            </a:r>
            <a:r>
              <a:rPr lang="pt-PT" sz="1200" dirty="0" smtClean="0">
                <a:cs typeface="Times New Roman" pitchFamily="18" charset="0"/>
              </a:rPr>
              <a:t>intensivo:</a:t>
            </a:r>
            <a:endParaRPr lang="pt-PT" sz="1200" dirty="0">
              <a:cs typeface="Times New Roman" pitchFamily="18" charset="0"/>
            </a:endParaRP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 </a:t>
            </a:r>
            <a:r>
              <a:rPr lang="pt-PT" sz="1200" dirty="0" smtClean="0">
                <a:cs typeface="Times New Roman" pitchFamily="18" charset="0"/>
              </a:rPr>
              <a:t>  realiza-se </a:t>
            </a:r>
            <a:r>
              <a:rPr lang="pt-PT" sz="1200" dirty="0">
                <a:cs typeface="Times New Roman" pitchFamily="18" charset="0"/>
              </a:rPr>
              <a:t>em duas etapas 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 </a:t>
            </a:r>
            <a:r>
              <a:rPr lang="pt-PT" sz="1200" dirty="0" smtClean="0">
                <a:cs typeface="Times New Roman" pitchFamily="18" charset="0"/>
              </a:rPr>
              <a:t>  </a:t>
            </a:r>
            <a:r>
              <a:rPr lang="pt-PT" sz="1200" dirty="0">
                <a:cs typeface="Times New Roman" pitchFamily="18" charset="0"/>
              </a:rPr>
              <a:t>de sete dias cada uma, 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</a:t>
            </a:r>
            <a:r>
              <a:rPr lang="pt-PT" sz="1200" dirty="0" smtClean="0">
                <a:cs typeface="Times New Roman" pitchFamily="18" charset="0"/>
              </a:rPr>
              <a:t>   </a:t>
            </a:r>
            <a:r>
              <a:rPr lang="pt-PT" sz="1200" dirty="0">
                <a:cs typeface="Times New Roman" pitchFamily="18" charset="0"/>
              </a:rPr>
              <a:t>em dois anos consecutivos.</a:t>
            </a:r>
          </a:p>
          <a:p>
            <a:pPr algn="l" eaLnBrk="0" hangingPunct="0">
              <a:tabLst>
                <a:tab pos="457200" algn="l"/>
              </a:tabLst>
            </a:pPr>
            <a:endParaRPr lang="pt-PT" sz="800" dirty="0">
              <a:solidFill>
                <a:schemeClr val="accent2"/>
              </a:solidFill>
              <a:sym typeface="Wingdings"/>
            </a:endParaRPr>
          </a:p>
          <a:p>
            <a:pPr algn="l" eaLnBrk="0" hangingPunct="0"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  <a:sym typeface="Wingdings"/>
              </a:rPr>
              <a:t> </a:t>
            </a:r>
            <a:r>
              <a:rPr lang="pt-PT" sz="1200" dirty="0" smtClean="0">
                <a:cs typeface="Times New Roman" pitchFamily="18" charset="0"/>
              </a:rPr>
              <a:t>O </a:t>
            </a:r>
            <a:r>
              <a:rPr lang="pt-PT" sz="1200" dirty="0">
                <a:cs typeface="Times New Roman" pitchFamily="18" charset="0"/>
              </a:rPr>
              <a:t>Curso compreende </a:t>
            </a:r>
            <a:endParaRPr lang="pt-PT" sz="1200" dirty="0" smtClean="0">
              <a:cs typeface="Times New Roman" pitchFamily="18" charset="0"/>
            </a:endParaRPr>
          </a:p>
          <a:p>
            <a:pPr algn="l" eaLnBrk="0" hangingPunct="0"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um  </a:t>
            </a:r>
            <a:r>
              <a:rPr lang="pt-PT" sz="1200" dirty="0">
                <a:cs typeface="Times New Roman" pitchFamily="18" charset="0"/>
              </a:rPr>
              <a:t>tempo de estágio, </a:t>
            </a:r>
            <a:endParaRPr lang="pt-PT" sz="1200" dirty="0" smtClean="0">
              <a:cs typeface="Times New Roman" pitchFamily="18" charset="0"/>
            </a:endParaRPr>
          </a:p>
          <a:p>
            <a:pPr algn="l" eaLnBrk="0" hangingPunct="0"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sob a orientação  do</a:t>
            </a:r>
            <a:endParaRPr lang="pt-PT" sz="1200" dirty="0">
              <a:cs typeface="Times New Roman" pitchFamily="18" charset="0"/>
            </a:endParaRP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 </a:t>
            </a:r>
            <a:r>
              <a:rPr lang="pt-PT" sz="1200" dirty="0" smtClean="0">
                <a:cs typeface="Times New Roman" pitchFamily="18" charset="0"/>
              </a:rPr>
              <a:t>  Secretariado  Diocesano 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da  Catequese 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a que o catequista  pertence.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endParaRPr lang="pt-PT" sz="800" dirty="0" smtClean="0">
              <a:cs typeface="Times New Roman" pitchFamily="18" charset="0"/>
            </a:endParaRP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  <a:sym typeface="Wingdings"/>
              </a:rPr>
              <a:t> </a:t>
            </a:r>
            <a:r>
              <a:rPr lang="pt-PT" sz="1200" dirty="0" smtClean="0">
                <a:cs typeface="Times New Roman" pitchFamily="18" charset="0"/>
              </a:rPr>
              <a:t>Organização do Curso: 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Centro </a:t>
            </a:r>
            <a:r>
              <a:rPr lang="pt-PT" sz="1200" dirty="0" err="1" smtClean="0">
                <a:cs typeface="Times New Roman" pitchFamily="18" charset="0"/>
              </a:rPr>
              <a:t>Catequético</a:t>
            </a:r>
            <a:r>
              <a:rPr lang="pt-PT" sz="1200" dirty="0" smtClean="0">
                <a:cs typeface="Times New Roman" pitchFamily="18" charset="0"/>
              </a:rPr>
              <a:t> </a:t>
            </a:r>
            <a:r>
              <a:rPr lang="pt-PT" sz="1200" dirty="0" smtClean="0">
                <a:cs typeface="Times New Roman" pitchFamily="18" charset="0"/>
              </a:rPr>
              <a:t>,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com a colaboração </a:t>
            </a:r>
            <a:endParaRPr lang="pt-PT" sz="1200" dirty="0" smtClean="0">
              <a:cs typeface="Times New Roman" pitchFamily="18" charset="0"/>
            </a:endParaRP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</a:t>
            </a:r>
            <a:r>
              <a:rPr lang="pt-PT" sz="1200" dirty="0" smtClean="0">
                <a:cs typeface="Times New Roman" pitchFamily="18" charset="0"/>
              </a:rPr>
              <a:t>do </a:t>
            </a:r>
            <a:r>
              <a:rPr lang="pt-PT" sz="1200" dirty="0" smtClean="0">
                <a:cs typeface="Times New Roman" pitchFamily="18" charset="0"/>
              </a:rPr>
              <a:t>Serviço Diocesano 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r>
              <a:rPr lang="pt-PT" sz="1200" dirty="0" smtClean="0">
                <a:cs typeface="Times New Roman" pitchFamily="18" charset="0"/>
              </a:rPr>
              <a:t>    da Catequese de Leiria </a:t>
            </a:r>
            <a:r>
              <a:rPr lang="pt-PT" sz="1200" dirty="0" smtClean="0">
                <a:cs typeface="Times New Roman" pitchFamily="18" charset="0"/>
              </a:rPr>
              <a:t>- Fátima</a:t>
            </a:r>
            <a:r>
              <a:rPr lang="pt-PT" sz="1200" dirty="0" smtClean="0">
                <a:cs typeface="Times New Roman" pitchFamily="18" charset="0"/>
              </a:rPr>
              <a:t>.</a:t>
            </a:r>
          </a:p>
          <a:p>
            <a:pPr algn="l" eaLnBrk="0" hangingPunct="0">
              <a:buFont typeface="Wingdings" pitchFamily="2" charset="2"/>
              <a:buNone/>
              <a:tabLst>
                <a:tab pos="457200" algn="l"/>
              </a:tabLst>
            </a:pPr>
            <a:endParaRPr lang="pt-PT" sz="1200" dirty="0"/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3960192" y="4365104"/>
            <a:ext cx="30241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tabLst>
                <a:tab pos="457200" algn="l"/>
              </a:tabLst>
            </a:pPr>
            <a:r>
              <a:rPr lang="pt-PT" sz="1200" b="1" dirty="0">
                <a:cs typeface="Times New Roman" pitchFamily="18" charset="0"/>
              </a:rPr>
              <a:t/>
            </a:r>
            <a:br>
              <a:rPr lang="pt-PT" sz="1200" b="1" dirty="0">
                <a:cs typeface="Times New Roman" pitchFamily="18" charset="0"/>
              </a:rPr>
            </a:br>
            <a:r>
              <a:rPr lang="pt-PT" sz="1200" b="1" dirty="0">
                <a:cs typeface="Times New Roman" pitchFamily="18" charset="0"/>
              </a:rPr>
              <a:t>    </a:t>
            </a:r>
            <a:r>
              <a:rPr lang="pt-PT" b="1" dirty="0">
                <a:solidFill>
                  <a:schemeClr val="accent2"/>
                </a:solidFill>
                <a:cs typeface="Times New Roman" pitchFamily="18" charset="0"/>
              </a:rPr>
              <a:t>Com este Curso pretende-se:</a:t>
            </a:r>
          </a:p>
          <a:p>
            <a:pPr algn="just" eaLnBrk="0" hangingPunct="0">
              <a:tabLst>
                <a:tab pos="457200" algn="l"/>
              </a:tabLst>
            </a:pPr>
            <a:endParaRPr lang="pt-PT" sz="800" dirty="0">
              <a:solidFill>
                <a:schemeClr val="accent2"/>
              </a:solidFill>
            </a:endParaRPr>
          </a:p>
          <a:p>
            <a:pPr algn="just" eaLnBrk="0" hangingPunct="0">
              <a:buFont typeface="Wingdings" pitchFamily="2" charset="2"/>
              <a:buChar char=""/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Ajudar os catequistas a aprofundarem </a:t>
            </a:r>
          </a:p>
          <a:p>
            <a:pPr algn="just" eaLnBrk="0" hangingPunct="0"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  </a:t>
            </a:r>
            <a:r>
              <a:rPr lang="pt-PT" sz="1200" dirty="0" smtClean="0">
                <a:cs typeface="Times New Roman" pitchFamily="18" charset="0"/>
              </a:rPr>
              <a:t> a fé e </a:t>
            </a:r>
            <a:r>
              <a:rPr lang="pt-PT" sz="1200" dirty="0">
                <a:cs typeface="Times New Roman" pitchFamily="18" charset="0"/>
              </a:rPr>
              <a:t>a sua formação inicial .</a:t>
            </a:r>
          </a:p>
          <a:p>
            <a:pPr algn="just" eaLnBrk="0" hangingPunct="0">
              <a:buFont typeface="Wingdings" pitchFamily="2" charset="2"/>
              <a:buNone/>
              <a:tabLst>
                <a:tab pos="457200" algn="l"/>
              </a:tabLst>
            </a:pPr>
            <a:endParaRPr lang="pt-PT" sz="800" dirty="0"/>
          </a:p>
          <a:p>
            <a:pPr algn="just" eaLnBrk="0" hangingPunct="0">
              <a:buFont typeface="Wingdings" pitchFamily="2" charset="2"/>
              <a:buChar char=""/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Proporcionar uma  preparação geral </a:t>
            </a:r>
          </a:p>
          <a:p>
            <a:pPr algn="just" eaLnBrk="0" hangingPunct="0"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   para o desempenho adequado da</a:t>
            </a:r>
          </a:p>
          <a:p>
            <a:pPr algn="just" eaLnBrk="0" hangingPunct="0">
              <a:tabLst>
                <a:tab pos="457200" algn="l"/>
              </a:tabLst>
            </a:pPr>
            <a:r>
              <a:rPr lang="pt-PT" sz="1200" dirty="0">
                <a:cs typeface="Times New Roman" pitchFamily="18" charset="0"/>
              </a:rPr>
              <a:t>    sua  missão </a:t>
            </a:r>
            <a:r>
              <a:rPr lang="pt-PT" sz="1200" dirty="0" smtClean="0">
                <a:cs typeface="Times New Roman" pitchFamily="18" charset="0"/>
              </a:rPr>
              <a:t>na Igreja.</a:t>
            </a:r>
            <a:endParaRPr lang="pt-PT" sz="1200" dirty="0"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None/>
              <a:tabLst>
                <a:tab pos="457200" algn="l"/>
              </a:tabLst>
            </a:pPr>
            <a:endParaRPr lang="pt-PT" sz="800" dirty="0"/>
          </a:p>
          <a:p>
            <a:pPr algn="just" eaLnBrk="0" hangingPunct="0">
              <a:tabLst>
                <a:tab pos="457200" algn="l"/>
              </a:tabLst>
            </a:pPr>
            <a:r>
              <a:rPr lang="pt-PT" sz="1100" dirty="0">
                <a:cs typeface="Times New Roman" pitchFamily="18" charset="0"/>
              </a:rPr>
              <a:t>    (</a:t>
            </a:r>
            <a:r>
              <a:rPr lang="pt-PT" sz="1100" dirty="0" err="1">
                <a:cs typeface="Times New Roman" pitchFamily="18" charset="0"/>
              </a:rPr>
              <a:t>Cf.</a:t>
            </a:r>
            <a:r>
              <a:rPr lang="pt-PT" sz="1100" dirty="0">
                <a:cs typeface="Times New Roman" pitchFamily="18" charset="0"/>
              </a:rPr>
              <a:t> Plano de Formação de Catequistas</a:t>
            </a:r>
          </a:p>
          <a:p>
            <a:pPr algn="just" eaLnBrk="0" hangingPunct="0">
              <a:tabLst>
                <a:tab pos="457200" algn="l"/>
              </a:tabLst>
            </a:pPr>
            <a:r>
              <a:rPr lang="pt-PT" sz="1100" dirty="0">
                <a:cs typeface="Times New Roman" pitchFamily="18" charset="0"/>
              </a:rPr>
              <a:t>     Comissão Episcopal da Educação </a:t>
            </a:r>
          </a:p>
          <a:p>
            <a:pPr algn="just" eaLnBrk="0" hangingPunct="0">
              <a:tabLst>
                <a:tab pos="457200" algn="l"/>
              </a:tabLst>
            </a:pPr>
            <a:r>
              <a:rPr lang="pt-PT" sz="1100" dirty="0">
                <a:cs typeface="Times New Roman" pitchFamily="18" charset="0"/>
              </a:rPr>
              <a:t>     Cristã - 1997</a:t>
            </a:r>
            <a:r>
              <a:rPr lang="pt-PT" sz="1200" dirty="0">
                <a:cs typeface="Times New Roman" pitchFamily="18" charset="0"/>
              </a:rPr>
              <a:t>)</a:t>
            </a:r>
            <a:endParaRPr lang="pt-PT" sz="1800" dirty="0"/>
          </a:p>
        </p:txBody>
      </p:sp>
      <p:sp>
        <p:nvSpPr>
          <p:cNvPr id="3079" name="Rectangle 15"/>
          <p:cNvSpPr>
            <a:spLocks noChangeArrowheads="1"/>
          </p:cNvSpPr>
          <p:nvPr/>
        </p:nvSpPr>
        <p:spPr bwMode="auto">
          <a:xfrm>
            <a:off x="3312120" y="836712"/>
            <a:ext cx="3711575" cy="33547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b="1" dirty="0"/>
              <a:t>     </a:t>
            </a:r>
            <a:r>
              <a:rPr lang="pt-PT" b="1" dirty="0">
                <a:solidFill>
                  <a:schemeClr val="accent2"/>
                </a:solidFill>
              </a:rPr>
              <a:t>O Curso compreende </a:t>
            </a:r>
          </a:p>
          <a:p>
            <a:r>
              <a:rPr lang="pt-PT" b="1" dirty="0">
                <a:solidFill>
                  <a:schemeClr val="accent2"/>
                </a:solidFill>
              </a:rPr>
              <a:t>     as seguintes disciplinas:</a:t>
            </a:r>
          </a:p>
          <a:p>
            <a:endParaRPr lang="pt-PT" sz="800" b="1" dirty="0">
              <a:solidFill>
                <a:schemeClr val="accent2"/>
              </a:solidFill>
            </a:endParaRPr>
          </a:p>
          <a:p>
            <a:r>
              <a:rPr lang="pt-PT" sz="1200" b="1" dirty="0">
                <a:sym typeface="Wingdings" pitchFamily="2" charset="2"/>
              </a:rPr>
              <a:t>  1º </a:t>
            </a:r>
            <a:r>
              <a:rPr lang="pt-PT" sz="1200" b="1" dirty="0" smtClean="0">
                <a:sym typeface="Wingdings" pitchFamily="2" charset="2"/>
              </a:rPr>
              <a:t>Ano - 2011</a:t>
            </a:r>
            <a:endParaRPr lang="pt-PT" sz="1200" b="1" dirty="0">
              <a:sym typeface="Wingdings" pitchFamily="2" charset="2"/>
            </a:endParaRPr>
          </a:p>
          <a:p>
            <a:pPr algn="l"/>
            <a:r>
              <a:rPr lang="pt-PT" sz="1200" b="1" dirty="0">
                <a:sym typeface="Wingdings" pitchFamily="2" charset="2"/>
              </a:rPr>
              <a:t>                  </a:t>
            </a:r>
            <a:r>
              <a:rPr lang="pt-PT" sz="1200" dirty="0">
                <a:sym typeface="Wingdings" pitchFamily="2" charset="2"/>
              </a:rPr>
              <a:t>-  </a:t>
            </a:r>
            <a:r>
              <a:rPr lang="pt-PT" sz="1200" dirty="0"/>
              <a:t>Formação bíblica e teológica</a:t>
            </a:r>
          </a:p>
          <a:p>
            <a:pPr algn="l"/>
            <a:r>
              <a:rPr lang="pt-PT" sz="1200" dirty="0"/>
              <a:t>                  - </a:t>
            </a:r>
            <a:r>
              <a:rPr lang="pt-PT" sz="1200" dirty="0">
                <a:sym typeface="Wingdings" pitchFamily="2" charset="2"/>
              </a:rPr>
              <a:t> </a:t>
            </a:r>
            <a:r>
              <a:rPr lang="pt-PT" sz="1200" dirty="0"/>
              <a:t>Psicologia evolutiva </a:t>
            </a:r>
          </a:p>
          <a:p>
            <a:pPr algn="l">
              <a:buFont typeface="Wingdings" pitchFamily="2" charset="2"/>
              <a:buNone/>
            </a:pPr>
            <a:r>
              <a:rPr lang="pt-PT" sz="1200" dirty="0" smtClean="0"/>
              <a:t>                  -  </a:t>
            </a:r>
            <a:r>
              <a:rPr lang="pt-PT" sz="1200" dirty="0"/>
              <a:t>Trabalhos práticos de catequese</a:t>
            </a:r>
          </a:p>
          <a:p>
            <a:pPr algn="l"/>
            <a:endParaRPr lang="pt-PT" sz="800" dirty="0"/>
          </a:p>
          <a:p>
            <a:pPr algn="l"/>
            <a:r>
              <a:rPr lang="pt-PT" sz="1200" b="1" dirty="0"/>
              <a:t>                               </a:t>
            </a:r>
            <a:r>
              <a:rPr lang="pt-PT" sz="1200" b="1" dirty="0" smtClean="0"/>
              <a:t>  </a:t>
            </a:r>
            <a:r>
              <a:rPr lang="pt-PT" sz="1200" b="1" dirty="0"/>
              <a:t>2º </a:t>
            </a:r>
            <a:r>
              <a:rPr lang="pt-PT" sz="1200" b="1" dirty="0" smtClean="0"/>
              <a:t>Ano - 2012</a:t>
            </a:r>
            <a:endParaRPr lang="pt-PT" sz="1200" b="1" dirty="0"/>
          </a:p>
          <a:p>
            <a:pPr algn="l"/>
            <a:r>
              <a:rPr lang="pt-PT" sz="1200" b="1" dirty="0"/>
              <a:t>                 </a:t>
            </a:r>
            <a:r>
              <a:rPr lang="pt-PT" sz="1200" dirty="0"/>
              <a:t>-  </a:t>
            </a:r>
            <a:r>
              <a:rPr lang="pt-PT" sz="1200" dirty="0" err="1"/>
              <a:t>Catequética</a:t>
            </a:r>
            <a:endParaRPr lang="pt-PT" sz="1200" dirty="0"/>
          </a:p>
          <a:p>
            <a:pPr algn="l"/>
            <a:r>
              <a:rPr lang="pt-PT" sz="1200" dirty="0"/>
              <a:t>                 -  Pedagogia da fé</a:t>
            </a:r>
          </a:p>
          <a:p>
            <a:pPr algn="l">
              <a:buFont typeface="Wingdings" pitchFamily="2" charset="2"/>
              <a:buNone/>
            </a:pPr>
            <a:r>
              <a:rPr lang="pt-PT" sz="1200" dirty="0" smtClean="0"/>
              <a:t>                 -  </a:t>
            </a:r>
            <a:r>
              <a:rPr lang="pt-PT" sz="1200" dirty="0"/>
              <a:t>Trabalhos práticos de </a:t>
            </a:r>
            <a:r>
              <a:rPr lang="pt-PT" sz="1200" dirty="0" smtClean="0"/>
              <a:t>catequese</a:t>
            </a:r>
            <a:r>
              <a:rPr lang="pt-PT" sz="1200" dirty="0" smtClean="0">
                <a:sym typeface="Wingdings" pitchFamily="2" charset="2"/>
              </a:rPr>
              <a:t> </a:t>
            </a:r>
            <a:r>
              <a:rPr lang="pt-PT" sz="1200" dirty="0" smtClean="0"/>
              <a:t> </a:t>
            </a:r>
          </a:p>
          <a:p>
            <a:pPr>
              <a:buFont typeface="Wingdings" pitchFamily="2" charset="2"/>
              <a:buNone/>
            </a:pPr>
            <a:endParaRPr lang="pt-PT" sz="800" dirty="0" smtClean="0"/>
          </a:p>
          <a:p>
            <a:pPr algn="l">
              <a:buFont typeface="Wingdings" pitchFamily="2" charset="2"/>
              <a:buNone/>
            </a:pPr>
            <a:r>
              <a:rPr lang="pt-PT" sz="1200" dirty="0" smtClean="0"/>
              <a:t>                </a:t>
            </a:r>
            <a:r>
              <a:rPr lang="pt-PT" dirty="0" smtClean="0"/>
              <a:t> </a:t>
            </a:r>
            <a:r>
              <a:rPr lang="pt-PT" dirty="0" smtClean="0">
                <a:sym typeface="Wingdings"/>
              </a:rPr>
              <a:t></a:t>
            </a:r>
            <a:r>
              <a:rPr lang="pt-PT" dirty="0" smtClean="0"/>
              <a:t> </a:t>
            </a:r>
            <a:r>
              <a:rPr lang="pt-PT" sz="1200" dirty="0" smtClean="0"/>
              <a:t>A  formação </a:t>
            </a:r>
            <a:r>
              <a:rPr lang="pt-PT" sz="1200" dirty="0" smtClean="0"/>
              <a:t>espiritual </a:t>
            </a:r>
            <a:r>
              <a:rPr lang="pt-PT" sz="1200" dirty="0" smtClean="0"/>
              <a:t>faz-se </a:t>
            </a:r>
          </a:p>
          <a:p>
            <a:pPr>
              <a:buFont typeface="Wingdings" pitchFamily="2" charset="2"/>
              <a:buNone/>
            </a:pPr>
            <a:r>
              <a:rPr lang="pt-PT" sz="1200" dirty="0" smtClean="0"/>
              <a:t>         através da </a:t>
            </a:r>
            <a:r>
              <a:rPr lang="pt-PT" sz="1200" dirty="0" smtClean="0"/>
              <a:t>vivência </a:t>
            </a:r>
            <a:r>
              <a:rPr lang="pt-PT" sz="1200" dirty="0" smtClean="0"/>
              <a:t> celebrativa,</a:t>
            </a:r>
          </a:p>
          <a:p>
            <a:pPr algn="l">
              <a:buFont typeface="Wingdings" pitchFamily="2" charset="2"/>
              <a:buNone/>
            </a:pPr>
            <a:r>
              <a:rPr lang="pt-PT" sz="1200" dirty="0" smtClean="0"/>
              <a:t> </a:t>
            </a:r>
            <a:r>
              <a:rPr lang="pt-PT" sz="1200" dirty="0" smtClean="0"/>
              <a:t>                   e</a:t>
            </a:r>
            <a:r>
              <a:rPr lang="pt-PT" sz="1200" dirty="0" smtClean="0"/>
              <a:t>m cada ano.</a:t>
            </a:r>
            <a:endParaRPr lang="pt-PT" sz="1200" dirty="0"/>
          </a:p>
          <a:p>
            <a:pPr algn="l"/>
            <a:endParaRPr lang="pt-PT" sz="1200" dirty="0"/>
          </a:p>
          <a:p>
            <a:pPr algn="l"/>
            <a:endParaRPr lang="pt-PT" sz="1200" dirty="0"/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>
            <a:off x="4536256" y="3933056"/>
            <a:ext cx="1538287" cy="647700"/>
          </a:xfrm>
          <a:prstGeom prst="downArrowCallout">
            <a:avLst>
              <a:gd name="adj1" fmla="val 36417"/>
              <a:gd name="adj2" fmla="val 62872"/>
              <a:gd name="adj3" fmla="val 29412"/>
              <a:gd name="adj4" fmla="val 47495"/>
            </a:avLst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71842" dir="18900000" algn="ctr" rotWithShape="0">
              <a:srgbClr val="9900FF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pt-PT" b="1" dirty="0"/>
              <a:t>OBJECTIVOS</a:t>
            </a:r>
            <a:endParaRPr lang="pt-PT" dirty="0"/>
          </a:p>
          <a:p>
            <a:pPr>
              <a:defRPr/>
            </a:pPr>
            <a:endParaRPr lang="pt-PT" sz="1200" dirty="0"/>
          </a:p>
        </p:txBody>
      </p:sp>
      <p:sp>
        <p:nvSpPr>
          <p:cNvPr id="3081" name="Text Box 7"/>
          <p:cNvSpPr txBox="1">
            <a:spLocks noChangeArrowheads="1"/>
          </p:cNvSpPr>
          <p:nvPr/>
        </p:nvSpPr>
        <p:spPr bwMode="auto">
          <a:xfrm rot="-5400000">
            <a:off x="5269904" y="2047279"/>
            <a:ext cx="6669360" cy="29520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pt-PT" sz="1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✂</a:t>
            </a:r>
            <a:r>
              <a:rPr lang="pt-PT" sz="1000" b="1" dirty="0" smtClean="0">
                <a:cs typeface="Times New Roman" pitchFamily="18" charset="0"/>
              </a:rPr>
              <a:t>----------------------------------------------------------------------------------------------------------------------------------------------------</a:t>
            </a:r>
            <a:endParaRPr lang="pt-PT" sz="1000" dirty="0"/>
          </a:p>
          <a:p>
            <a:pPr eaLnBrk="0" hangingPunct="0"/>
            <a:r>
              <a:rPr lang="pt-PT" sz="1000" b="1" dirty="0">
                <a:solidFill>
                  <a:schemeClr val="accent2"/>
                </a:solidFill>
                <a:cs typeface="Times New Roman" pitchFamily="18" charset="0"/>
              </a:rPr>
              <a:t>FICHA  DE INSCRIÇÃO – 2011</a:t>
            </a:r>
            <a:endParaRPr lang="pt-PT" sz="1000" b="1" dirty="0">
              <a:solidFill>
                <a:schemeClr val="accent2"/>
              </a:solidFill>
            </a:endParaRPr>
          </a:p>
          <a:p>
            <a:pPr eaLnBrk="0" hangingPunct="0"/>
            <a:r>
              <a:rPr lang="pt-PT" sz="1000" b="1" dirty="0">
                <a:solidFill>
                  <a:schemeClr val="accent2"/>
                </a:solidFill>
                <a:cs typeface="Times New Roman" pitchFamily="18" charset="0"/>
              </a:rPr>
              <a:t>CURSO GERAL  - FORMAÇÃO DE </a:t>
            </a:r>
            <a:r>
              <a:rPr lang="pt-PT" sz="1000" b="1" dirty="0" smtClean="0">
                <a:solidFill>
                  <a:schemeClr val="accent2"/>
                </a:solidFill>
                <a:cs typeface="Times New Roman" pitchFamily="18" charset="0"/>
              </a:rPr>
              <a:t>CATEQUISTAS</a:t>
            </a:r>
          </a:p>
          <a:p>
            <a:pPr eaLnBrk="0" hangingPunct="0"/>
            <a:endParaRPr lang="pt-PT" sz="1000" dirty="0">
              <a:solidFill>
                <a:schemeClr val="accent2"/>
              </a:solidFill>
            </a:endParaRPr>
          </a:p>
          <a:p>
            <a:pPr algn="just" eaLnBrk="0" hangingPunct="0"/>
            <a:r>
              <a:rPr lang="pt-PT" sz="1000" dirty="0">
                <a:cs typeface="Times New Roman" pitchFamily="18" charset="0"/>
              </a:rPr>
              <a:t>Nome………………………………………………………………...........................Data </a:t>
            </a:r>
            <a:r>
              <a:rPr lang="pt-PT" sz="1000" dirty="0" smtClean="0">
                <a:cs typeface="Times New Roman" pitchFamily="18" charset="0"/>
              </a:rPr>
              <a:t>de </a:t>
            </a:r>
            <a:r>
              <a:rPr lang="pt-PT" sz="1000" dirty="0">
                <a:cs typeface="Times New Roman" pitchFamily="18" charset="0"/>
              </a:rPr>
              <a:t>Nascimento.……. </a:t>
            </a:r>
            <a:r>
              <a:rPr lang="pt-PT" sz="1000" dirty="0" smtClean="0">
                <a:cs typeface="Times New Roman" pitchFamily="18" charset="0"/>
              </a:rPr>
              <a:t>/…..../….....</a:t>
            </a:r>
            <a:endParaRPr lang="pt-PT" sz="1000" dirty="0"/>
          </a:p>
          <a:p>
            <a:pPr algn="just" eaLnBrk="0" hangingPunct="0"/>
            <a:r>
              <a:rPr lang="pt-PT" sz="1000" dirty="0">
                <a:cs typeface="Times New Roman" pitchFamily="18" charset="0"/>
              </a:rPr>
              <a:t>Morada………………………………………………………….….………………………….…………...................................</a:t>
            </a:r>
            <a:endParaRPr lang="pt-PT" sz="1000" dirty="0"/>
          </a:p>
          <a:p>
            <a:pPr algn="just" eaLnBrk="0" hangingPunct="0"/>
            <a:r>
              <a:rPr lang="pt-PT" sz="1000" dirty="0">
                <a:cs typeface="Times New Roman" pitchFamily="18" charset="0"/>
              </a:rPr>
              <a:t>Código Postal ………..... / ………..…     Estado Civil …………………………………….………………………………..…  </a:t>
            </a:r>
            <a:endParaRPr lang="pt-PT" sz="1000" dirty="0"/>
          </a:p>
          <a:p>
            <a:pPr algn="just" eaLnBrk="0" hangingPunct="0"/>
            <a:r>
              <a:rPr lang="pt-PT" sz="1000" dirty="0">
                <a:cs typeface="Times New Roman" pitchFamily="18" charset="0"/>
              </a:rPr>
              <a:t>Telefone. ….…………..……</a:t>
            </a:r>
            <a:r>
              <a:rPr lang="pt-PT" sz="1000" dirty="0" smtClean="0">
                <a:cs typeface="Times New Roman" pitchFamily="18" charset="0"/>
              </a:rPr>
              <a:t>Telemóvel………….........................  </a:t>
            </a:r>
            <a:r>
              <a:rPr lang="pt-PT" sz="1000" dirty="0">
                <a:cs typeface="Times New Roman" pitchFamily="18" charset="0"/>
              </a:rPr>
              <a:t>E </a:t>
            </a:r>
            <a:r>
              <a:rPr lang="pt-PT" sz="1000" dirty="0" err="1">
                <a:cs typeface="Times New Roman" pitchFamily="18" charset="0"/>
              </a:rPr>
              <a:t>mail</a:t>
            </a:r>
            <a:r>
              <a:rPr lang="pt-PT" sz="1000" dirty="0">
                <a:cs typeface="Times New Roman" pitchFamily="18" charset="0"/>
              </a:rPr>
              <a:t> .......................................................................</a:t>
            </a:r>
            <a:endParaRPr lang="pt-PT" sz="1000" dirty="0"/>
          </a:p>
          <a:p>
            <a:pPr algn="just" eaLnBrk="0" hangingPunct="0"/>
            <a:r>
              <a:rPr lang="pt-PT" sz="1000" dirty="0">
                <a:cs typeface="Times New Roman" pitchFamily="18" charset="0"/>
              </a:rPr>
              <a:t>Habilitações literárias </a:t>
            </a:r>
            <a:r>
              <a:rPr lang="pt-PT" sz="1000" dirty="0" smtClean="0">
                <a:cs typeface="Times New Roman" pitchFamily="18" charset="0"/>
              </a:rPr>
              <a:t>………………………..……… </a:t>
            </a:r>
            <a:r>
              <a:rPr lang="pt-PT" sz="1000" dirty="0">
                <a:cs typeface="Times New Roman" pitchFamily="18" charset="0"/>
              </a:rPr>
              <a:t>Profissão </a:t>
            </a:r>
            <a:r>
              <a:rPr lang="pt-PT" sz="1000" dirty="0" smtClean="0">
                <a:cs typeface="Times New Roman" pitchFamily="18" charset="0"/>
              </a:rPr>
              <a:t>……………………...………………................................    </a:t>
            </a:r>
            <a:endParaRPr lang="pt-PT" sz="1000" dirty="0"/>
          </a:p>
          <a:p>
            <a:pPr algn="just" eaLnBrk="0" hangingPunct="0"/>
            <a:r>
              <a:rPr lang="pt-PT" sz="1000" dirty="0">
                <a:cs typeface="Times New Roman" pitchFamily="18" charset="0"/>
              </a:rPr>
              <a:t>Paróquia………………………………………………………..…. Diocese ………………..……………………………..…...</a:t>
            </a:r>
            <a:endParaRPr lang="pt-PT" sz="1000" dirty="0"/>
          </a:p>
          <a:p>
            <a:pPr algn="just" eaLnBrk="0" hangingPunct="0"/>
            <a:r>
              <a:rPr lang="pt-PT" sz="1000" b="1" dirty="0">
                <a:solidFill>
                  <a:schemeClr val="accent2"/>
                </a:solidFill>
                <a:cs typeface="Times New Roman" pitchFamily="18" charset="0"/>
              </a:rPr>
              <a:t>Assinale com uma cruz:</a:t>
            </a:r>
            <a:endParaRPr lang="pt-PT" sz="1000" dirty="0">
              <a:solidFill>
                <a:schemeClr val="accent2"/>
              </a:solidFill>
            </a:endParaRPr>
          </a:p>
          <a:p>
            <a:pPr algn="just" eaLnBrk="0" hangingPunct="0"/>
            <a:r>
              <a:rPr lang="pt-PT" sz="1000" dirty="0">
                <a:cs typeface="Times New Roman" pitchFamily="18" charset="0"/>
              </a:rPr>
              <a:t>Inicia este ano o curso Geral?                             SIM </a:t>
            </a:r>
            <a:r>
              <a:rPr lang="pt-PT" sz="2000" dirty="0">
                <a:cs typeface="Times New Roman" pitchFamily="18" charset="0"/>
              </a:rPr>
              <a:t>□ </a:t>
            </a:r>
            <a:r>
              <a:rPr lang="pt-PT" sz="1000" dirty="0">
                <a:cs typeface="Times New Roman" pitchFamily="18" charset="0"/>
              </a:rPr>
              <a:t>		NÃO </a:t>
            </a:r>
            <a:r>
              <a:rPr lang="pt-PT" sz="2000" dirty="0">
                <a:cs typeface="Times New Roman" pitchFamily="18" charset="0"/>
              </a:rPr>
              <a:t>□</a:t>
            </a:r>
            <a:endParaRPr lang="pt-PT" sz="2000" dirty="0"/>
          </a:p>
          <a:p>
            <a:pPr algn="just" eaLnBrk="0" hangingPunct="0"/>
            <a:r>
              <a:rPr lang="pt-PT" sz="1000" dirty="0">
                <a:cs typeface="Times New Roman" pitchFamily="18" charset="0"/>
              </a:rPr>
              <a:t>Deseja alojamento?	                         SIM </a:t>
            </a:r>
            <a:r>
              <a:rPr lang="pt-PT" sz="2000" dirty="0">
                <a:cs typeface="Times New Roman" pitchFamily="18" charset="0"/>
              </a:rPr>
              <a:t>□</a:t>
            </a:r>
            <a:r>
              <a:rPr lang="pt-PT" sz="1000" dirty="0">
                <a:cs typeface="Times New Roman" pitchFamily="18" charset="0"/>
              </a:rPr>
              <a:t>		NÃO </a:t>
            </a:r>
            <a:r>
              <a:rPr lang="pt-PT" sz="2000" dirty="0">
                <a:cs typeface="Times New Roman" pitchFamily="18" charset="0"/>
              </a:rPr>
              <a:t>□</a:t>
            </a:r>
            <a:endParaRPr lang="pt-PT" sz="2000" dirty="0"/>
          </a:p>
          <a:p>
            <a:pPr algn="l" eaLnBrk="0" hangingPunct="0"/>
            <a:r>
              <a:rPr lang="pt-PT" sz="1000" dirty="0">
                <a:cs typeface="Times New Roman" pitchFamily="18" charset="0"/>
              </a:rPr>
              <a:t>Indique a qualidade de alojamento …………………………………………………………………………...........................</a:t>
            </a:r>
            <a:endParaRPr lang="pt-PT" sz="1000" dirty="0"/>
          </a:p>
          <a:p>
            <a:pPr algn="l" eaLnBrk="0" hangingPunct="0"/>
            <a:r>
              <a:rPr lang="pt-PT" sz="1000" dirty="0">
                <a:cs typeface="Times New Roman" pitchFamily="18" charset="0"/>
              </a:rPr>
              <a:t>Pretende por companhia de quarto: …………………………………………………………………………..........................</a:t>
            </a:r>
            <a:endParaRPr lang="pt-PT" sz="1000" dirty="0"/>
          </a:p>
          <a:p>
            <a:pPr algn="just" eaLnBrk="0" hangingPunct="0"/>
            <a:r>
              <a:rPr lang="pt-PT" sz="1000" dirty="0">
                <a:cs typeface="Times New Roman" pitchFamily="18" charset="0"/>
              </a:rPr>
              <a:t>Enviar a  inscrição até ao dia 10 de Julho, para o Centro Catequético – com 25,00 €  </a:t>
            </a:r>
            <a:endParaRPr lang="pt-PT" sz="1000" dirty="0"/>
          </a:p>
          <a:p>
            <a:pPr algn="l" eaLnBrk="0" hangingPunct="0"/>
            <a:endParaRPr lang="pt-PT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 de apresentação predefinido">
  <a:themeElements>
    <a:clrScheme name="Modelo de apresentação predefini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o de apresentação predefini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>
          <a:outerShdw dist="107763" dir="18900000" algn="ctr" rotWithShape="0">
            <a:srgbClr val="333333">
              <a:alpha val="50000"/>
            </a:srgb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>
          <a:outerShdw dist="107763" dir="18900000" algn="ctr" rotWithShape="0">
            <a:srgbClr val="333333">
              <a:alpha val="50000"/>
            </a:srgb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delo de apresentação predefini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3578</TotalTime>
  <Words>474</Words>
  <Application>Microsoft Office PowerPoint</Application>
  <PresentationFormat>Personalizados</PresentationFormat>
  <Paragraphs>126</Paragraphs>
  <Slides>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4" baseType="lpstr">
      <vt:lpstr>Modelo de apresentação predefinido</vt:lpstr>
      <vt:lpstr>Imagem</vt:lpstr>
      <vt:lpstr>Diapositivo 1</vt:lpstr>
      <vt:lpstr>Diapositivo 2</vt:lpstr>
    </vt:vector>
  </TitlesOfParts>
  <Company>ESCOLA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Eva</dc:creator>
  <cp:lastModifiedBy>Geral</cp:lastModifiedBy>
  <cp:revision>189</cp:revision>
  <dcterms:created xsi:type="dcterms:W3CDTF">2007-01-03T23:53:26Z</dcterms:created>
  <dcterms:modified xsi:type="dcterms:W3CDTF">2011-03-26T20:52:24Z</dcterms:modified>
</cp:coreProperties>
</file>